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Inter" panose="020B0604020202020204" charset="0"/>
      <p:regular r:id="rId46"/>
      <p:bold r:id="rId47"/>
    </p:embeddedFont>
    <p:embeddedFont>
      <p:font typeface="League Spartan" panose="020B0604020202020204" charset="0"/>
      <p:regular r:id="rId48"/>
      <p:bold r:id="rId49"/>
    </p:embeddedFont>
    <p:embeddedFont>
      <p:font typeface="League Spartan Black" panose="020B0604020202020204" charset="0"/>
      <p:bold r:id="rId50"/>
    </p:embeddedFont>
    <p:embeddedFont>
      <p:font typeface="League Spartan ExtraBold" panose="020B0604020202020204" charset="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3F22BB-B5AD-495F-8321-F35A3D32598A}">
  <a:tblStyle styleId="{FC3F22BB-B5AD-495F-8321-F35A3D325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3" autoAdjust="0"/>
    <p:restoredTop sz="91487" autoAdjust="0"/>
  </p:normalViewPr>
  <p:slideViewPr>
    <p:cSldViewPr snapToGrid="0">
      <p:cViewPr varScale="1">
        <p:scale>
          <a:sx n="125" d="100"/>
          <a:sy n="125" d="100"/>
        </p:scale>
        <p:origin x="108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0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SLIDES_API8318961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SLIDES_API8318961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35363e0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35363e0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35363e0e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35363e0e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5363e0e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35363e0e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35363e0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35363e0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35363e0e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35363e0e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35363e0e4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35363e0e4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5363e0e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5363e0e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35363e0e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35363e0e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35363e0e4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35363e0e4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35363e0e4_1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35363e0e4_1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SLIDES_API83189613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SLIDES_API83189613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35363e0e4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35363e0e4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35363e0e4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35363e0e4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35363e0e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35363e0e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35363e0e4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35363e0e4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35363e0e4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35363e0e4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35363e0e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35363e0e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35363e0e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35363e0e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35363e0e4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35363e0e4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35363e0e4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35363e0e4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35363e0e4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35363e0e4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SLIDES_API83189613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SLIDES_API83189613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35363e0e4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35363e0e4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35363e0e4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35363e0e4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35363e0e4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35363e0e4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35363e0e4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35363e0e4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35363e0e4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35363e0e4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35363e0e4_1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35363e0e4_1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35363e0e4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35363e0e4_1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35363e0e4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35363e0e4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35363e0e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35363e0e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SLIDES_API831896139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SLIDES_API831896139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SLIDES_API83189613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SLIDES_API83189613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SLIDES_API83189613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SLIDES_API831896139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SLIDES_API831896139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SLIDES_API831896139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831896139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831896139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5363e0e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35363e0e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tintodata.com/imbalanced-data-machine-learning-classification/" TargetMode="External"/><Relationship Id="rId2" Type="http://schemas.openxmlformats.org/officeDocument/2006/relationships/hyperlink" Target="https://www.kaggle.com/code/raphaelmarconato/customer-churn-eda-balancing-and-ml-83-63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exel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Reducing Bank Customer Churn</a:t>
            </a:r>
            <a:endParaRPr sz="48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Leveraging Data Analysis and Predictive Modeling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League Spartan Black"/>
                <a:ea typeface="League Spartan Black"/>
                <a:cs typeface="League Spartan Black"/>
                <a:sym typeface="League Spartan Black"/>
              </a:rPr>
              <a:t>Appendix</a:t>
            </a:r>
            <a:endParaRPr sz="9600" dirty="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Data Cleaning and Preprocessing</a:t>
            </a:r>
            <a:endParaRPr dirty="0"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Dataset: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RowNumber</a:t>
            </a:r>
            <a:r>
              <a:rPr lang="en" sz="1000" dirty="0"/>
              <a:t>: corresponds to the record (row) number and has no effect on the output.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CustomerId</a:t>
            </a:r>
            <a:r>
              <a:rPr lang="en" sz="1000" dirty="0"/>
              <a:t>: contains random values and has no effect on customer leaving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Surname</a:t>
            </a:r>
            <a:r>
              <a:rPr lang="en" sz="1000" dirty="0"/>
              <a:t>: the surname of a customer has no impact on their decision to leave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CreditScore</a:t>
            </a:r>
            <a:r>
              <a:rPr lang="en" sz="1000" dirty="0"/>
              <a:t>: can have an effect on customer churn, since a customer with a higher credit score is less likely to leave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Geography</a:t>
            </a:r>
            <a:r>
              <a:rPr lang="en" sz="1000" dirty="0"/>
              <a:t>: a customer’s location can affect their decision to leave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Gender</a:t>
            </a:r>
            <a:r>
              <a:rPr lang="en" sz="1000" dirty="0"/>
              <a:t>: it’s interesting to explore whether gender plays a role in a customer leaving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Age</a:t>
            </a:r>
            <a:r>
              <a:rPr lang="en" sz="1000" dirty="0"/>
              <a:t>: this is certainly relevant, since older customers are less likely to leave their bank than younger ones.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Tenure</a:t>
            </a:r>
            <a:r>
              <a:rPr lang="en" sz="1000" dirty="0"/>
              <a:t>: refers to the number of years that the customer has been a client of the bank. Normally, older clients are more loyal and less likely to leave a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- </a:t>
            </a:r>
            <a:r>
              <a:rPr lang="en" sz="1000" b="1" dirty="0"/>
              <a:t>Balance</a:t>
            </a:r>
            <a:r>
              <a:rPr lang="en" sz="1000" dirty="0"/>
              <a:t>: also a very good indicator of customer churn, as people with a higher balance in their accounts are less likely to leave the bank compared to those with lower balances.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dirty="0"/>
          </a:p>
        </p:txBody>
      </p:sp>
      <p:sp>
        <p:nvSpPr>
          <p:cNvPr id="154" name="Google Shape;154;p2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NumOfProducts</a:t>
            </a:r>
            <a:r>
              <a:rPr lang="en" sz="1000" dirty="0"/>
              <a:t>: refers to the number of products that a customer has purchased through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HasCrCard</a:t>
            </a:r>
            <a:r>
              <a:rPr lang="en" sz="1000" dirty="0"/>
              <a:t>: denotes whether or not a customer has a credit card. This column is also relevant, since people with a credit card are less likely to leave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IsActiveMember</a:t>
            </a:r>
            <a:r>
              <a:rPr lang="en" sz="1000" dirty="0"/>
              <a:t>: active customers are less likely to leave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EstimatedSalary</a:t>
            </a:r>
            <a:r>
              <a:rPr lang="en" sz="1000" dirty="0"/>
              <a:t>: as with balance, people with lower salaries are more likely to leave the bank compared to those with higher salaries.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Exited</a:t>
            </a:r>
            <a:r>
              <a:rPr lang="en" sz="1000" dirty="0"/>
              <a:t>: whether or not the customer left the bank.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Complain</a:t>
            </a:r>
            <a:r>
              <a:rPr lang="en" sz="1000" dirty="0"/>
              <a:t>: customer has complaint or not.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Satisfaction Score: Score provided by the customer for their complaint resolution.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Card Type:</a:t>
            </a:r>
            <a:r>
              <a:rPr lang="en" sz="1000" dirty="0"/>
              <a:t> type of card hold by the customer.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- </a:t>
            </a:r>
            <a:r>
              <a:rPr lang="en" sz="1000" b="1" dirty="0"/>
              <a:t>Points Earned:</a:t>
            </a:r>
            <a:r>
              <a:rPr lang="en" sz="1000" dirty="0"/>
              <a:t> the points earned by the customer for using credit card.</a:t>
            </a:r>
            <a:endParaRPr sz="1000" dirty="0"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Data Cleaning: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Removed irrelevant columns: RowNumber, CustomerId, Surname.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data = data.drop(['RowNumber', 'CustomerId', 'Surname'], axis=1)</a:t>
            </a:r>
            <a:endParaRPr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Dropped highly correlated variables: Complain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data = data.drop('Complain', axis=1)</a:t>
            </a:r>
            <a:endParaRPr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3" name="Google Shape;163;p2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Preprocessing Techniques: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Converted categorical variables to numerical using one-hot encoding.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data = pd.get_dummies(data, columns=['Geography', 'Gender', 'Card Type'], drop_first=True)</a:t>
            </a:r>
            <a:endParaRPr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Scaled numerical variables using StandardScaler to ensure comparability.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scaler = StandardScaler()</a:t>
            </a:r>
            <a:endParaRPr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X_train = scaler.fit_transform(X_train)</a:t>
            </a:r>
            <a:endParaRPr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Consolas"/>
              <a:buChar char="○"/>
            </a:pPr>
            <a:r>
              <a:rPr lang="en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X_test = scaler.transform(X_test)</a:t>
            </a:r>
            <a:endParaRPr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1" name="Google Shape;171;p2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Churn vs No Churn: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25" y="988825"/>
            <a:ext cx="548494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075400" y="2079150"/>
            <a:ext cx="2788500" cy="4926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FCBF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Number of customers who exited (1 = Yes) vs the number of customers who stayed (0 = No)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5854075" y="35253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sns.countplot(x='Exited', data=data)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plt.xlabel('Churn (0 = No, 1 = Yes)')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plt.ylabel('Count')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plt.legend(labels=['No Churn', 'Churn'])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200"/>
            <a:ext cx="5250923" cy="47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5620275" y="2079150"/>
            <a:ext cx="3000000" cy="4926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FCBF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Heatmap to visualize the correlation matrix between variables</a:t>
            </a:r>
            <a:endParaRPr sz="1000"/>
          </a:p>
        </p:txBody>
      </p:sp>
      <p:sp>
        <p:nvSpPr>
          <p:cNvPr id="190" name="Google Shape;190;p28"/>
          <p:cNvSpPr txBox="1"/>
          <p:nvPr/>
        </p:nvSpPr>
        <p:spPr>
          <a:xfrm>
            <a:off x="5854075" y="35253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plt.figure(figsize=(12,10))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sns.heatmap(data.corr(), annot=True, cmap='coolwarm', fmt='.2f', annot_kws={'fontsize':8})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078E5-0C82-E532-A95D-B3C7C83B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274" y="445025"/>
            <a:ext cx="3212025" cy="572700"/>
          </a:xfrm>
        </p:spPr>
        <p:txBody>
          <a:bodyPr>
            <a:normAutofit fontScale="90000"/>
          </a:bodyPr>
          <a:lstStyle/>
          <a:p>
            <a:r>
              <a:rPr lang="en" dirty="0">
                <a:latin typeface="League Spartan Black"/>
                <a:ea typeface="League Spartan Black"/>
                <a:cs typeface="League Spartan Black"/>
                <a:sym typeface="League Spartan Black"/>
              </a:rPr>
              <a:t>Correlation Matrix</a:t>
            </a:r>
            <a:endParaRPr lang="en-US"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200"/>
            <a:ext cx="6739302" cy="47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6848375" y="1693300"/>
            <a:ext cx="2094900" cy="6465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FCBF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Pairplot to show the relationship between numerical variables and churn</a:t>
            </a:r>
            <a:endParaRPr sz="1000"/>
          </a:p>
        </p:txBody>
      </p:sp>
      <p:sp>
        <p:nvSpPr>
          <p:cNvPr id="199" name="Google Shape;199;p29"/>
          <p:cNvSpPr txBox="1"/>
          <p:nvPr/>
        </p:nvSpPr>
        <p:spPr>
          <a:xfrm>
            <a:off x="6891700" y="3525325"/>
            <a:ext cx="196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sns.pairplot(data=data, hue='Exited')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397C2-53B8-7496-52A7-D241D3DC4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375" y="445025"/>
            <a:ext cx="1983924" cy="572700"/>
          </a:xfrm>
        </p:spPr>
        <p:txBody>
          <a:bodyPr>
            <a:normAutofit fontScale="90000"/>
          </a:bodyPr>
          <a:lstStyle/>
          <a:p>
            <a:r>
              <a:rPr lang="en" dirty="0">
                <a:latin typeface="League Spartan Black"/>
                <a:sym typeface="League Spartan Black"/>
              </a:rPr>
              <a:t>Numerical Variables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 Black"/>
                <a:ea typeface="League Spartan Black"/>
                <a:cs typeface="League Spartan Black"/>
                <a:sym typeface="League Spartan Black"/>
              </a:rPr>
              <a:t>Analysis of Relationships</a:t>
            </a:r>
            <a:endParaRPr dirty="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Business Questions: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What are the main factors driving customer churn in the bank?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How can we identify customers who are at a higher risk of churning?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Are there specific customer segments that are more prone to churn?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What is the impact of customer satisfaction and complaint resolution on churn rates?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Are there differences in churn rates based on geographical location or gender?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How does the number of products a customer has purchased affect their likelihood of churn?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Does the tenure of a customer have an impact on their churn behavior?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What role does the customer's credit score play in their decision to churn?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How do factors such as account balance, credit card ownership, and salary influence churn rates?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Can we predict customer churn accurately using machine learning models?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What retention strategies can be implemented to reduce churn and improve customer loyalty?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How can personalized marketing initiatives be used to retain high-value customers?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What external factors, such as economic conditions or industry trends, might affect customer churn rates?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What are the financial implications of customer churn for the bank?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How can the bank optimize its product and service offerings to reduce churn and increase customer retention?</a:t>
            </a:r>
            <a:endParaRPr dirty="0"/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Idea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EC34149-FDEF-09AF-7FB7-3CDF5328C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Random forest model most effective in predicting customer churn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AdaBoost model better for identifying customers at risk of churning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Utilize models for proactive retention strategies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Age and Churn: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Analyzed the relationship between customer age and churn.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Found that older customers were less likely to churn compared to younger ones.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216" y="1152475"/>
            <a:ext cx="484908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455125" y="3604775"/>
            <a:ext cx="35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sns.histplot(data=data, x='Age', hue='Exited', kde=True)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Balance and Churn: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5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Explored the association between customer balance and churn.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Discovered that customers with balances between $100,000 to $150,00 were more likely to churn.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225" y="968025"/>
            <a:ext cx="5216000" cy="36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375650" y="3604775"/>
            <a:ext cx="360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sns.histplot(data=data, x='Balance', hue='Exited', kde=True)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Credit Score and Churn: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5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Explored the association between credit score and churn.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Discovered that customers with credit scores between 600 to 700 were more likely to churn.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50" y="1075288"/>
            <a:ext cx="5068200" cy="35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245625" y="3604775"/>
            <a:ext cx="384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sns.histplot(data=data, x='CreditScore', hue='Exited', kde=True)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Gender and Churn: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5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Assessed if there were any gender-based differences in churn rates.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Found that female customers were more likely than male customers. 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838" y="1152475"/>
            <a:ext cx="490418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375650" y="3604775"/>
            <a:ext cx="360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sns.countplot(x='Gender', hue='Exited', data=data)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Geographical Influence: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8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Explored the churn rates across different geographical regions (France, Germany, Spain).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Analyzed if there were any significant variations in churn based on the customer's location.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Customers in Spain were less likely to churn, while Germany had the highest.</a:t>
            </a:r>
            <a:endParaRPr sz="1200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450" y="1017725"/>
            <a:ext cx="4978826" cy="34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375650" y="3604775"/>
            <a:ext cx="360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sns.countplot(x='Geography', hue='Exited', data=data)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ague Spartan Black"/>
                <a:ea typeface="League Spartan Black"/>
                <a:cs typeface="League Spartan Black"/>
                <a:sym typeface="League Spartan Black"/>
              </a:rPr>
              <a:t>Model Building and Evaluation</a:t>
            </a:r>
            <a:endParaRPr dirty="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Logistic Regression Confusion Matrix: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0982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ConfusionMatrix(logistic)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1700 true negatives and 414 true positives, but made 716 false negatives and 170 false positives.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Logistic Regression Classification Report: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89" name="Google Shape;289;p39"/>
          <p:cNvGraphicFramePr/>
          <p:nvPr/>
        </p:nvGraphicFramePr>
        <p:xfrm>
          <a:off x="3787850" y="1668075"/>
          <a:ext cx="5093500" cy="2254150"/>
        </p:xfrm>
        <a:graphic>
          <a:graphicData uri="http://schemas.openxmlformats.org/drawingml/2006/table">
            <a:tbl>
              <a:tblPr>
                <a:noFill/>
                <a:tableStyleId>{FC3F22BB-B5AD-495F-8321-F35A3D32598A}</a:tableStyleId>
              </a:tblPr>
              <a:tblGrid>
                <a:gridCol w="10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0.48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0.64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Font typeface="Roboto"/>
              <a:buChar char="●"/>
            </a:pPr>
            <a:r>
              <a:rPr lang="en" sz="1430" dirty="0">
                <a:latin typeface="Roboto"/>
                <a:ea typeface="Roboto"/>
                <a:cs typeface="Roboto"/>
                <a:sym typeface="Roboto"/>
              </a:rPr>
              <a:t>The accuracy score of the logistic regression model is 0.705.</a:t>
            </a:r>
            <a:endParaRPr sz="143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Font typeface="Roboto"/>
              <a:buChar char="●"/>
            </a:pPr>
            <a:r>
              <a:rPr lang="en" sz="1430" dirty="0">
                <a:latin typeface="Roboto"/>
                <a:ea typeface="Roboto"/>
                <a:cs typeface="Roboto"/>
                <a:sym typeface="Roboto"/>
              </a:rPr>
              <a:t>The classification report shows that the model has a higher precision for the negative class (0.91) than the positive class (0.37)</a:t>
            </a:r>
            <a:endParaRPr sz="143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Font typeface="Roboto"/>
              <a:buChar char="●"/>
            </a:pPr>
            <a:r>
              <a:rPr lang="en" sz="1430" dirty="0">
                <a:latin typeface="Roboto"/>
                <a:ea typeface="Roboto"/>
                <a:cs typeface="Roboto"/>
                <a:sym typeface="Roboto"/>
              </a:rPr>
              <a:t>The F1-score is higher for the negative class (0.79) than the positive class (0.48), indicating that the model performs better at predicting the negative class.</a:t>
            </a:r>
            <a:endParaRPr sz="143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Gaussian Naive Bayes Confusion Matrix: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ConfusionMatrix(naive_bayes)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403 true negatives and 1760 true positives, but made 656 false positives and 181 false negatives.</a:t>
            </a:r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Gaussian Naive Bayes Classification Report: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8" name="Google Shape;308;p41"/>
          <p:cNvGraphicFramePr/>
          <p:nvPr/>
        </p:nvGraphicFramePr>
        <p:xfrm>
          <a:off x="3787850" y="1668075"/>
          <a:ext cx="5093500" cy="2254150"/>
        </p:xfrm>
        <a:graphic>
          <a:graphicData uri="http://schemas.openxmlformats.org/drawingml/2006/table">
            <a:tbl>
              <a:tblPr>
                <a:noFill/>
                <a:tableStyleId>{FC3F22BB-B5AD-495F-8321-F35A3D32598A}</a:tableStyleId>
              </a:tblPr>
              <a:tblGrid>
                <a:gridCol w="10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0.38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0.69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0.49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0.65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0.75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accuracy score of the logistic regression model is 0.721.</a:t>
            </a:r>
            <a:endParaRPr sz="1430" dirty="0"/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classification report shows that the model has a higher precision for the negative class (0.91) than the positive class (0.38).</a:t>
            </a:r>
            <a:endParaRPr sz="1430" dirty="0"/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F1-score is higher for the negative class (0.81) than the positive class (0.49), indicating that the model performs better at predicting the negative class.</a:t>
            </a:r>
            <a:endParaRPr sz="1430" dirty="0"/>
          </a:p>
        </p:txBody>
      </p:sp>
      <p:sp>
        <p:nvSpPr>
          <p:cNvPr id="310" name="Google Shape;3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 Proactive Retention Strategies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E735C1B-F2FA-C26D-D326-1584CF7E6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lvl="0" indent="-317500" algn="l"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Use models to identify customers at risk of churning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Develop targeted retention strategies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Personalized offers, improved customer service, or loyalty programs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Decision Tree Confusion Matrix: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ConfusionMatrix(decision_tree)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393 true negatives and 1910 true positives, but made 506 false positives and 191 false negatives.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Decision Tree Classification Report: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7" name="Google Shape;327;p43"/>
          <p:cNvGraphicFramePr/>
          <p:nvPr/>
        </p:nvGraphicFramePr>
        <p:xfrm>
          <a:off x="3787850" y="1668075"/>
          <a:ext cx="5093500" cy="2254150"/>
        </p:xfrm>
        <a:graphic>
          <a:graphicData uri="http://schemas.openxmlformats.org/drawingml/2006/table">
            <a:tbl>
              <a:tblPr>
                <a:noFill/>
                <a:tableStyleId>{FC3F22BB-B5AD-495F-8321-F35A3D32598A}</a:tableStyleId>
              </a:tblPr>
              <a:tblGrid>
                <a:gridCol w="10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0.85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0.53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0.69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0.78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8" name="Google Shape;32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accuracy score of the logistic regression model is 0.768.</a:t>
            </a:r>
            <a:endParaRPr sz="1430" dirty="0"/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classification report shows that the model has a higher precision for the negative class (0.91) than the positive class (0.44).</a:t>
            </a:r>
            <a:endParaRPr sz="1430" dirty="0"/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F1-score is higher for the negative class (0.85) than the positive class (0.53), indicating that the model performs better at predicting the negative class.</a:t>
            </a:r>
            <a:endParaRPr sz="1430"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Decision Tree Feature Importance: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5" name="Google Shape;335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3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model results show that the most important features are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`Age`</a:t>
            </a:r>
            <a:r>
              <a:rPr lang="en" sz="1400" dirty="0"/>
              <a:t>,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`Balance`</a:t>
            </a:r>
            <a:r>
              <a:rPr lang="en" sz="1400" dirty="0"/>
              <a:t>,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`NumOfProducts`</a:t>
            </a:r>
            <a:r>
              <a:rPr lang="en" sz="1400" dirty="0"/>
              <a:t>, and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`EstimatedSalary`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336" name="Google Shape;336;p4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900" y="1152475"/>
            <a:ext cx="5244400" cy="2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Random Forest Confusion Matrix: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ConfusionMatrix(random_forest)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388 true negatives and 2130 true positives, but made 286 false positives and 196 false negatives.</a:t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Random Forest Classification Report: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55" name="Google Shape;355;p46"/>
          <p:cNvGraphicFramePr/>
          <p:nvPr/>
        </p:nvGraphicFramePr>
        <p:xfrm>
          <a:off x="3787850" y="1668075"/>
          <a:ext cx="5093500" cy="2254150"/>
        </p:xfrm>
        <a:graphic>
          <a:graphicData uri="http://schemas.openxmlformats.org/drawingml/2006/table">
            <a:tbl>
              <a:tblPr>
                <a:noFill/>
                <a:tableStyleId>{FC3F22BB-B5AD-495F-8321-F35A3D32598A}</a:tableStyleId>
              </a:tblPr>
              <a:tblGrid>
                <a:gridCol w="10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0.88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0.62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0.75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0.76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0.85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6" name="Google Shape;35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accuracy score of the logistic regression model is 0.839.</a:t>
            </a:r>
            <a:endParaRPr sz="1430" dirty="0"/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classification report shows that the model has a higher precision for the negative class (0.92) than the positive class (0.58).</a:t>
            </a:r>
            <a:endParaRPr sz="1430" dirty="0"/>
          </a:p>
          <a:p>
            <a:pPr marL="457200" lvl="0" indent="-3194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F1-score is higher for the negative class (0.90) than the positive class (0.62), indicating that the model performs better at predicting the negative class.</a:t>
            </a:r>
            <a:endParaRPr sz="143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Random Forest Feature Importance: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3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model results show that the most important features are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`Age`</a:t>
            </a:r>
            <a:r>
              <a:rPr lang="en" sz="1400" dirty="0"/>
              <a:t>,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`NumOfProducts`</a:t>
            </a:r>
            <a:r>
              <a:rPr lang="en" sz="1400" dirty="0"/>
              <a:t>,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`Balance`</a:t>
            </a:r>
            <a:r>
              <a:rPr lang="en" sz="1400" dirty="0"/>
              <a:t>,  and </a:t>
            </a:r>
            <a:r>
              <a:rPr lang="en" sz="1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`EstimatedSalary`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364" name="Google Shape;364;p4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200" y="1170125"/>
            <a:ext cx="5393400" cy="3079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Adaboost Confusion Matrix: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8"/>
          <p:cNvSpPr txBox="1"/>
          <p:nvPr/>
        </p:nvSpPr>
        <p:spPr>
          <a:xfrm>
            <a:off x="5762225" y="3879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 = ConfusionMatrix(ada_boost)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cm.fit(X_train, y_train)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cm.score(X_test, y_test)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cm.show()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5762225" y="15820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confusion matrix shows that the model correctly predicted 426 true negatives and 1952 true positives, but made 464 false positives and 158 false negatives.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57426" cy="3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AdaBoost Classification Report: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3" name="Google Shape;383;p49"/>
          <p:cNvGraphicFramePr/>
          <p:nvPr/>
        </p:nvGraphicFramePr>
        <p:xfrm>
          <a:off x="3787850" y="1668075"/>
          <a:ext cx="5093500" cy="2254150"/>
        </p:xfrm>
        <a:graphic>
          <a:graphicData uri="http://schemas.openxmlformats.org/drawingml/2006/table">
            <a:tbl>
              <a:tblPr>
                <a:noFill/>
                <a:tableStyleId>{FC3F22BB-B5AD-495F-8321-F35A3D32598A}</a:tableStyleId>
              </a:tblPr>
              <a:tblGrid>
                <a:gridCol w="10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precision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recall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f1-score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support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0.93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2416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0.48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0.58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macro avg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  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3000</a:t>
                      </a:r>
                      <a:endParaRPr sz="1000">
                        <a:solidFill>
                          <a:srgbClr val="9900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4" name="Google Shape;38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2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940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accuracy score of the logistic regression model is 0.79.</a:t>
            </a:r>
            <a:endParaRPr sz="1430" dirty="0"/>
          </a:p>
          <a:p>
            <a:pPr marL="457200" lvl="0" indent="-31940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model has a higher precision for the negative class (0.93) than the positive class (0.48).</a:t>
            </a:r>
            <a:endParaRPr sz="1430" dirty="0"/>
          </a:p>
          <a:p>
            <a:pPr marL="457200" lvl="0" indent="-31940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" sz="1430" dirty="0"/>
              <a:t>The F1-score is higher for the negative class (0.86) than the positive class (0.58), indicating that the model performs better at predicting the negative class.</a:t>
            </a:r>
            <a:endParaRPr sz="1430" dirty="0"/>
          </a:p>
        </p:txBody>
      </p:sp>
      <p:sp>
        <p:nvSpPr>
          <p:cNvPr id="385" name="Google Shape;38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Model Evaluation: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92" name="Google Shape;392;p50"/>
          <p:cNvGraphicFramePr/>
          <p:nvPr/>
        </p:nvGraphicFramePr>
        <p:xfrm>
          <a:off x="952500" y="1428750"/>
          <a:ext cx="7239000" cy="2377260"/>
        </p:xfrm>
        <a:graphic>
          <a:graphicData uri="http://schemas.openxmlformats.org/drawingml/2006/table">
            <a:tbl>
              <a:tblPr>
                <a:noFill/>
                <a:tableStyleId>{FC3F22BB-B5AD-495F-8321-F35A3D32598A}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Accuracy Score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Precision Score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Random Forest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0.839333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AdaBoost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0.792000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Decision Tree</a:t>
                      </a:r>
                      <a:endParaRPr sz="1100">
                        <a:solidFill>
                          <a:srgbClr val="333333"/>
                        </a:solidFill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0.767667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Naive Bayes</a:t>
                      </a:r>
                      <a:endParaRPr sz="1100">
                        <a:solidFill>
                          <a:srgbClr val="333333"/>
                        </a:solidFill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0.721000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</a:rPr>
                        <a:t>Logistic Regression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0.704667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CBF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3" name="Google Shape;393;p50"/>
          <p:cNvSpPr txBox="1"/>
          <p:nvPr/>
        </p:nvSpPr>
        <p:spPr>
          <a:xfrm>
            <a:off x="4868975" y="3980425"/>
            <a:ext cx="387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models = pd.DataFrame({ 'Model': ['Logistic Regression', 'Naive Bayes', 'Decision Tree', 'Random Forest', 'AdaBoost'],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    'Score': [logistic_accuracy, naive_bayes_accuracy, decision_tree_accuracy, random_forest_accuracy, ada_boost_accuracy]})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models.sort_values(by='Score', ascending=False)</a:t>
            </a:r>
            <a:endParaRPr sz="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3C8E-7929-F969-B3BC-5BAB97E0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1612-0FBF-0A41-6FF5-CFCFCCC76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Customer Churn - EDA, Balancing and ML (83.63%)</a:t>
            </a:r>
          </a:p>
          <a:p>
            <a:pPr lvl="1"/>
            <a:r>
              <a:rPr lang="en-US" u="sng" dirty="0">
                <a:hlinkClick r:id="rId2"/>
              </a:rPr>
              <a:t>https://www.kaggle.com/code/raphaelmarconato/customer-churn-eda-balancing-and-ml-83-63</a:t>
            </a:r>
            <a:r>
              <a:rPr lang="en-US" dirty="0"/>
              <a:t> </a:t>
            </a:r>
          </a:p>
          <a:p>
            <a:r>
              <a:rPr lang="en-US" dirty="0"/>
              <a:t>2. How to handle Imbalanced Data in machine learning classification</a:t>
            </a:r>
          </a:p>
          <a:p>
            <a:pPr lvl="1"/>
            <a:r>
              <a:rPr lang="en-US" u="sng" dirty="0">
                <a:hlinkClick r:id="rId3"/>
              </a:rPr>
              <a:t>https://www.justintodata.com/imbalanced-data-machine-learning-classification/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D6942-5CBA-5A94-46D3-F1084C107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Google Shape;391;p50">
            <a:extLst>
              <a:ext uri="{FF2B5EF4-FFF2-40B4-BE49-F238E27FC236}">
                <a16:creationId xmlns:a16="http://schemas.microsoft.com/office/drawing/2014/main" id="{03C9EFAE-CBCF-3066-81B4-8735FBB1CB75}"/>
              </a:ext>
            </a:extLst>
          </p:cNvPr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67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Enhance Customer Experience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28900E58-AA3D-0B87-ABE9-40FDDDFCBC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5113" y="2803525"/>
            <a:ext cx="4044950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Analyze customer satisfaction scores and complaints</a:t>
            </a:r>
            <a:endParaRPr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Improve complaint resolution processes</a:t>
            </a:r>
            <a:endParaRPr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Address customer pain points</a:t>
            </a:r>
            <a:endParaRPr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 Customers and Tailor Communication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4" name="Google Shape;93;p17">
            <a:extLst>
              <a:ext uri="{FF2B5EF4-FFF2-40B4-BE49-F238E27FC236}">
                <a16:creationId xmlns:a16="http://schemas.microsoft.com/office/drawing/2014/main" id="{53549008-2A83-443A-911F-2060DE1261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5113" y="2803525"/>
            <a:ext cx="4044950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Segment customers based on factors such as age, balance, and tenure</a:t>
            </a:r>
            <a:endParaRPr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Tailor communication and marketing campaigns to each segment</a:t>
            </a:r>
            <a:endParaRPr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Provide relevant offers and information to cater to specific needs and preferences</a:t>
            </a:r>
            <a:endParaRPr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Optimize Credit Card Offerings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02692AC-D685-C8B7-346F-BA6480637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Analyze relationship between card type, points earned, and churn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Promote card types associated with higher customer retention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Offer incentives and rewards to encourage credit card usage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Continuously Monitor and Refine Models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0E78EDF-1339-33D4-6CA6-CDBF2EFFC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Regularly update and refine models as new data becomes available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Monitor performance metrics such as accuracy, precision, and recall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sz="1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Incorporate feedback and insights from business stakeholders to improve models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t="5011" b="5011"/>
          <a:stretch/>
        </p:blipFill>
        <p:spPr>
          <a:xfrm>
            <a:off x="5334000" y="0"/>
            <a:ext cx="3810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Call to Action</a:t>
            </a:r>
            <a:endParaRPr sz="2400" b="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838B963-01E0-690B-E917-09BEB6DED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lvl="0" indent="-317500" algn="l"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Implement recommended strategies to reduce customer churn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Utilize data analysis and predictive modeling to proactively identify customers at risk of churning</a:t>
            </a:r>
          </a:p>
          <a:p>
            <a:pPr lvl="0" indent="-317500" algn="l"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Maintain a loyal customer base, enhance customer satisfaction, and drive business growth and profitability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0" dirty="0">
                <a:latin typeface="League Spartan Black"/>
                <a:ea typeface="League Spartan Black"/>
                <a:cs typeface="League Spartan Black"/>
                <a:sym typeface="League Spartan Black"/>
              </a:rPr>
              <a:t>Q &amp; A</a:t>
            </a:r>
            <a:endParaRPr sz="9600" dirty="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</Words>
  <Application>Microsoft Office PowerPoint</Application>
  <PresentationFormat>On-screen Show (16:9)</PresentationFormat>
  <Paragraphs>386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Inter</vt:lpstr>
      <vt:lpstr>League Spartan ExtraBold</vt:lpstr>
      <vt:lpstr>Arial</vt:lpstr>
      <vt:lpstr>Consolas</vt:lpstr>
      <vt:lpstr>Roboto</vt:lpstr>
      <vt:lpstr>League Spartan Black</vt:lpstr>
      <vt:lpstr>League Spartan</vt:lpstr>
      <vt:lpstr>Simple Light</vt:lpstr>
      <vt:lpstr>Reducing Bank Customer Churn</vt:lpstr>
      <vt:lpstr>Key Idea</vt:lpstr>
      <vt:lpstr>Implement Proactive Retention Strategies</vt:lpstr>
      <vt:lpstr>Enhance Customer Experience</vt:lpstr>
      <vt:lpstr>Segment Customers and Tailor Communication</vt:lpstr>
      <vt:lpstr>Optimize Credit Card Offerings</vt:lpstr>
      <vt:lpstr>Continuously Monitor and Refine Models</vt:lpstr>
      <vt:lpstr>Call to Action</vt:lpstr>
      <vt:lpstr>Q &amp; A</vt:lpstr>
      <vt:lpstr>Appendix</vt:lpstr>
      <vt:lpstr>Data Cleaning and Preprocessing</vt:lpstr>
      <vt:lpstr>Dataset:</vt:lpstr>
      <vt:lpstr>Data Cleaning:</vt:lpstr>
      <vt:lpstr>Preprocessing Techniques:</vt:lpstr>
      <vt:lpstr>Churn vs No Churn:</vt:lpstr>
      <vt:lpstr>Correlation Matrix</vt:lpstr>
      <vt:lpstr>Numerical Variables</vt:lpstr>
      <vt:lpstr>Analysis of Relationships</vt:lpstr>
      <vt:lpstr>Business Questions:</vt:lpstr>
      <vt:lpstr>Age and Churn:</vt:lpstr>
      <vt:lpstr>Balance and Churn:</vt:lpstr>
      <vt:lpstr>Credit Score and Churn:</vt:lpstr>
      <vt:lpstr>Gender and Churn:</vt:lpstr>
      <vt:lpstr>Geographical Influence:</vt:lpstr>
      <vt:lpstr>Model Building and Evaluation</vt:lpstr>
      <vt:lpstr>Logistic Regression Confusion Matrix:</vt:lpstr>
      <vt:lpstr>Logistic Regression Classification Report:</vt:lpstr>
      <vt:lpstr>Gaussian Naive Bayes Confusion Matrix:</vt:lpstr>
      <vt:lpstr>Gaussian Naive Bayes Classification Report:</vt:lpstr>
      <vt:lpstr>Decision Tree Confusion Matrix:</vt:lpstr>
      <vt:lpstr>Decision Tree Classification Report:</vt:lpstr>
      <vt:lpstr>Decision Tree Feature Importance:</vt:lpstr>
      <vt:lpstr>Random Forest Confusion Matrix:</vt:lpstr>
      <vt:lpstr>Random Forest Classification Report:</vt:lpstr>
      <vt:lpstr>Random Forest Feature Importance:</vt:lpstr>
      <vt:lpstr>Adaboost Confusion Matrix:</vt:lpstr>
      <vt:lpstr>AdaBoost Classification Report:</vt:lpstr>
      <vt:lpstr>Model Evaluation: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Bank Customer Churn</dc:title>
  <cp:lastModifiedBy>Ann Okafor</cp:lastModifiedBy>
  <cp:revision>1</cp:revision>
  <dcterms:modified xsi:type="dcterms:W3CDTF">2023-06-18T21:13:41Z</dcterms:modified>
</cp:coreProperties>
</file>